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huc1GsHSp69OSLXH/TsyAB+dMx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BB7875-13DF-4AC3-8FE5-B7BC3F241627}">
  <a:tblStyle styleId="{FFBB7875-13DF-4AC3-8FE5-B7BC3F2416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Pass the text to the students.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拿到一篇文章，我们首先看/读什么？</a:t>
            </a:r>
            <a:r>
              <a:rPr lang="en">
                <a:solidFill>
                  <a:schemeClr val="dk1"/>
                </a:solidFill>
              </a:rPr>
              <a:t>拿到一篇文章后，先让学生看文章的基本要素，标段落号。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这篇文章会讲什么？会讲一个动物吗？会讲一个学校吗？会讲一个人吗？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他是一个老师吗？他是一个画家吗？你怎么知道？我们以前学过“好看的电影”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谁打羽毛球？林丹会</a:t>
            </a:r>
            <a:r>
              <a:rPr lang="en">
                <a:solidFill>
                  <a:schemeClr val="dk1"/>
                </a:solidFill>
              </a:rPr>
              <a:t>做什么？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你会打羽毛球吗？你常常打羽毛球吗？很多美国人打羽毛球吗？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你常常看羽毛球比赛吗？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4.gif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idx="1" type="subTitle"/>
          </p:nvPr>
        </p:nvSpPr>
        <p:spPr>
          <a:xfrm>
            <a:off x="311700" y="1595550"/>
            <a:ext cx="85206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Intensive reading of the text 《打羽毛球的林丹》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陈隽</a:t>
            </a:r>
            <a:endParaRPr/>
          </a:p>
        </p:txBody>
      </p:sp>
      <p:sp>
        <p:nvSpPr>
          <p:cNvPr id="55" name="Google Shape;55;p1"/>
          <p:cNvSpPr txBox="1"/>
          <p:nvPr/>
        </p:nvSpPr>
        <p:spPr>
          <a:xfrm>
            <a:off x="1124538" y="672150"/>
            <a:ext cx="689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爱拼才会赢</a:t>
            </a:r>
            <a:r>
              <a:rPr b="0" i="0" lang="en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Pain No Gain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3424" y="2673425"/>
            <a:ext cx="2780575" cy="2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5150" y="4200800"/>
            <a:ext cx="2565400" cy="7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411425" y="2017475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6826125" y="2017475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4830450" y="341950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2433175" y="3693000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2433175" y="341950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4830450" y="3693000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3279750" y="1918475"/>
            <a:ext cx="2584500" cy="1426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10"/>
          <p:cNvCxnSpPr>
            <a:stCxn id="151" idx="2"/>
            <a:endCxn id="153" idx="1"/>
          </p:cNvCxnSpPr>
          <p:nvPr/>
        </p:nvCxnSpPr>
        <p:spPr>
          <a:xfrm>
            <a:off x="3351625" y="1570450"/>
            <a:ext cx="306600" cy="5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5" name="Google Shape;155;p10"/>
          <p:cNvCxnSpPr>
            <a:stCxn id="149" idx="2"/>
            <a:endCxn id="153" idx="7"/>
          </p:cNvCxnSpPr>
          <p:nvPr/>
        </p:nvCxnSpPr>
        <p:spPr>
          <a:xfrm flipH="1">
            <a:off x="5485800" y="1570450"/>
            <a:ext cx="263100" cy="5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6" name="Google Shape;156;p10"/>
          <p:cNvCxnSpPr>
            <a:stCxn id="147" idx="3"/>
            <a:endCxn id="153" idx="2"/>
          </p:cNvCxnSpPr>
          <p:nvPr/>
        </p:nvCxnSpPr>
        <p:spPr>
          <a:xfrm>
            <a:off x="2248325" y="2631725"/>
            <a:ext cx="1031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" name="Google Shape;157;p10"/>
          <p:cNvCxnSpPr>
            <a:stCxn id="148" idx="1"/>
            <a:endCxn id="153" idx="6"/>
          </p:cNvCxnSpPr>
          <p:nvPr/>
        </p:nvCxnSpPr>
        <p:spPr>
          <a:xfrm rot="10800000">
            <a:off x="5864325" y="2631725"/>
            <a:ext cx="96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8" name="Google Shape;158;p10"/>
          <p:cNvCxnSpPr>
            <a:stCxn id="150" idx="0"/>
            <a:endCxn id="153" idx="3"/>
          </p:cNvCxnSpPr>
          <p:nvPr/>
        </p:nvCxnSpPr>
        <p:spPr>
          <a:xfrm flipH="1" rot="10800000">
            <a:off x="3351625" y="3136200"/>
            <a:ext cx="306600" cy="5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" name="Google Shape;159;p10"/>
          <p:cNvCxnSpPr>
            <a:stCxn id="152" idx="0"/>
            <a:endCxn id="153" idx="5"/>
          </p:cNvCxnSpPr>
          <p:nvPr/>
        </p:nvCxnSpPr>
        <p:spPr>
          <a:xfrm rot="10800000">
            <a:off x="5485800" y="3136200"/>
            <a:ext cx="263100" cy="5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0" name="Google Shape;160;p10"/>
          <p:cNvSpPr txBox="1"/>
          <p:nvPr/>
        </p:nvSpPr>
        <p:spPr>
          <a:xfrm>
            <a:off x="4056313" y="1918475"/>
            <a:ext cx="10314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idea: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2561250" y="341950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512975" y="2017475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6927675" y="2017475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4932000" y="341950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2534725" y="3693000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4932000" y="3693000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/>
          <p:nvPr/>
        </p:nvSpPr>
        <p:spPr>
          <a:xfrm>
            <a:off x="411425" y="2017475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很小的时候（九岁）去体校上学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6826125" y="2017475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常常哭，因为疼。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4830450" y="341950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每天五点半到七点跑步。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2433175" y="3693000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每天下午练习四个小时的羽毛球。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2433175" y="341950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每天早上五点起床。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4830450" y="3693000"/>
            <a:ext cx="1836900" cy="12285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有时候吃饭的时候会睡着，因为太累了。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3279750" y="1918475"/>
            <a:ext cx="2584500" cy="1426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训练很辛苦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1"/>
          <p:cNvCxnSpPr>
            <a:stCxn id="175" idx="2"/>
            <a:endCxn id="177" idx="1"/>
          </p:cNvCxnSpPr>
          <p:nvPr/>
        </p:nvCxnSpPr>
        <p:spPr>
          <a:xfrm>
            <a:off x="3351625" y="1570450"/>
            <a:ext cx="306600" cy="5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9" name="Google Shape;179;p11"/>
          <p:cNvCxnSpPr>
            <a:stCxn id="173" idx="2"/>
            <a:endCxn id="177" idx="7"/>
          </p:cNvCxnSpPr>
          <p:nvPr/>
        </p:nvCxnSpPr>
        <p:spPr>
          <a:xfrm flipH="1">
            <a:off x="5485800" y="1570450"/>
            <a:ext cx="263100" cy="5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0" name="Google Shape;180;p11"/>
          <p:cNvCxnSpPr>
            <a:stCxn id="171" idx="3"/>
            <a:endCxn id="177" idx="2"/>
          </p:cNvCxnSpPr>
          <p:nvPr/>
        </p:nvCxnSpPr>
        <p:spPr>
          <a:xfrm>
            <a:off x="2248325" y="2631725"/>
            <a:ext cx="1031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" name="Google Shape;181;p11"/>
          <p:cNvCxnSpPr>
            <a:stCxn id="172" idx="1"/>
            <a:endCxn id="177" idx="6"/>
          </p:cNvCxnSpPr>
          <p:nvPr/>
        </p:nvCxnSpPr>
        <p:spPr>
          <a:xfrm rot="10800000">
            <a:off x="5864325" y="2631725"/>
            <a:ext cx="96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2" name="Google Shape;182;p11"/>
          <p:cNvCxnSpPr>
            <a:stCxn id="174" idx="0"/>
            <a:endCxn id="177" idx="3"/>
          </p:cNvCxnSpPr>
          <p:nvPr/>
        </p:nvCxnSpPr>
        <p:spPr>
          <a:xfrm flipH="1" rot="10800000">
            <a:off x="3351625" y="3136200"/>
            <a:ext cx="306600" cy="5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3" name="Google Shape;183;p11"/>
          <p:cNvCxnSpPr>
            <a:stCxn id="176" idx="0"/>
            <a:endCxn id="177" idx="5"/>
          </p:cNvCxnSpPr>
          <p:nvPr/>
        </p:nvCxnSpPr>
        <p:spPr>
          <a:xfrm rot="10800000">
            <a:off x="5485800" y="3136200"/>
            <a:ext cx="263100" cy="5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4" name="Google Shape;184;p11"/>
          <p:cNvSpPr txBox="1"/>
          <p:nvPr/>
        </p:nvSpPr>
        <p:spPr>
          <a:xfrm>
            <a:off x="4056313" y="1918475"/>
            <a:ext cx="10314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Main idea: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2561250" y="341950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512975" y="2017475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6927675" y="2017475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4932000" y="341950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2534725" y="3693000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4932000" y="3693000"/>
            <a:ext cx="16338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supporting details: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6: </a:t>
            </a:r>
            <a:endParaRPr/>
          </a:p>
        </p:txBody>
      </p:sp>
      <p:sp>
        <p:nvSpPr>
          <p:cNvPr id="196" name="Google Shape;196;p12"/>
          <p:cNvSpPr txBox="1"/>
          <p:nvPr>
            <p:ph idx="1" type="body"/>
          </p:nvPr>
        </p:nvSpPr>
        <p:spPr>
          <a:xfrm>
            <a:off x="311700" y="1152475"/>
            <a:ext cx="8520600" cy="28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000"/>
              <a:t>Please read the last two sentences of the 2</a:t>
            </a:r>
            <a:r>
              <a:rPr baseline="30000" lang="en" sz="2000"/>
              <a:t>nd </a:t>
            </a:r>
            <a:r>
              <a:rPr lang="en" sz="2000"/>
              <a:t>paragraph, and use the graphic organizer to find the main message the author is trying to deliver.</a:t>
            </a:r>
            <a:endParaRPr sz="2000"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00" y="2295325"/>
            <a:ext cx="7987625" cy="124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2"/>
          <p:cNvSpPr/>
          <p:nvPr/>
        </p:nvSpPr>
        <p:spPr>
          <a:xfrm>
            <a:off x="552950" y="2295325"/>
            <a:ext cx="688500" cy="63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6784675" y="2295325"/>
            <a:ext cx="956700" cy="705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7959525" y="2295325"/>
            <a:ext cx="956700" cy="705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1049094" y="2242093"/>
            <a:ext cx="1115370" cy="811458"/>
          </a:xfrm>
          <a:prstGeom prst="irregularSeal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/>
          <p:nvPr/>
        </p:nvSpPr>
        <p:spPr>
          <a:xfrm>
            <a:off x="267175" y="377100"/>
            <a:ext cx="2178900" cy="828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训练很辛苦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267175" y="1863275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每天早上五点起床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267175" y="2498650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每天五点半到七点跑步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267175" y="3121088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每天练习四个小时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267175" y="3737063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因为疼，常常哭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267175" y="4353050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因为累，吃饭的时候睡觉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3550138" y="2041450"/>
            <a:ext cx="2178900" cy="828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3"/>
          <p:cNvSpPr/>
          <p:nvPr/>
        </p:nvSpPr>
        <p:spPr>
          <a:xfrm>
            <a:off x="3550150" y="3290950"/>
            <a:ext cx="2178900" cy="828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5965825" y="2739350"/>
            <a:ext cx="775800" cy="43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6969725" y="2323250"/>
            <a:ext cx="2011200" cy="1227900"/>
          </a:xfrm>
          <a:prstGeom prst="horizont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13"/>
          <p:cNvGrpSpPr/>
          <p:nvPr/>
        </p:nvGrpSpPr>
        <p:grpSpPr>
          <a:xfrm>
            <a:off x="3513688" y="69350"/>
            <a:ext cx="2178900" cy="1976508"/>
            <a:chOff x="3513688" y="69350"/>
            <a:chExt cx="2178900" cy="1976508"/>
          </a:xfrm>
        </p:grpSpPr>
        <p:sp>
          <p:nvSpPr>
            <p:cNvPr id="217" name="Google Shape;217;p13"/>
            <p:cNvSpPr/>
            <p:nvPr/>
          </p:nvSpPr>
          <p:spPr>
            <a:xfrm>
              <a:off x="3513688" y="69350"/>
              <a:ext cx="2178900" cy="1976508"/>
            </a:xfrm>
            <a:prstGeom prst="irregularSeal1">
              <a:avLst/>
            </a:prstGeom>
            <a:solidFill>
              <a:schemeClr val="lt1"/>
            </a:solidFill>
            <a:ln cap="flat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但是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3597563" y="217875"/>
              <a:ext cx="2011176" cy="1699110"/>
            </a:xfrm>
            <a:prstGeom prst="irregularSeal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13"/>
          <p:cNvSpPr/>
          <p:nvPr/>
        </p:nvSpPr>
        <p:spPr>
          <a:xfrm>
            <a:off x="2610213" y="2739350"/>
            <a:ext cx="775800" cy="43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267175" y="1274225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九岁去体校上学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/>
          <p:nvPr/>
        </p:nvSpPr>
        <p:spPr>
          <a:xfrm>
            <a:off x="267175" y="377100"/>
            <a:ext cx="2178900" cy="828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训练很辛苦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267175" y="1863275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每天早上五点起床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267175" y="2498650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每天五点半到七点跑步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267175" y="3121088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每天练习四个小时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267175" y="3737063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因为疼，常常哭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267175" y="4353050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因为累，吃饭的时候睡觉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3550138" y="2041450"/>
            <a:ext cx="2178900" cy="828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不低头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/>
          <p:nvPr/>
        </p:nvSpPr>
        <p:spPr>
          <a:xfrm>
            <a:off x="3550150" y="3290950"/>
            <a:ext cx="2178900" cy="828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不放弃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5965825" y="2739350"/>
            <a:ext cx="775800" cy="43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6969725" y="2323250"/>
            <a:ext cx="2011200" cy="1227900"/>
          </a:xfrm>
          <a:prstGeom prst="horizont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12岁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冠军 🏆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14"/>
          <p:cNvGrpSpPr/>
          <p:nvPr/>
        </p:nvGrpSpPr>
        <p:grpSpPr>
          <a:xfrm>
            <a:off x="3513688" y="69350"/>
            <a:ext cx="2178900" cy="1976508"/>
            <a:chOff x="3513688" y="69350"/>
            <a:chExt cx="2178900" cy="1976508"/>
          </a:xfrm>
        </p:grpSpPr>
        <p:sp>
          <p:nvSpPr>
            <p:cNvPr id="236" name="Google Shape;236;p14"/>
            <p:cNvSpPr/>
            <p:nvPr/>
          </p:nvSpPr>
          <p:spPr>
            <a:xfrm>
              <a:off x="3513688" y="69350"/>
              <a:ext cx="2178900" cy="1976508"/>
            </a:xfrm>
            <a:prstGeom prst="irregularSeal1">
              <a:avLst/>
            </a:prstGeom>
            <a:solidFill>
              <a:schemeClr val="lt1"/>
            </a:solidFill>
            <a:ln cap="flat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但是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597563" y="217875"/>
              <a:ext cx="2011176" cy="1699110"/>
            </a:xfrm>
            <a:prstGeom prst="irregularSeal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14"/>
          <p:cNvSpPr/>
          <p:nvPr/>
        </p:nvSpPr>
        <p:spPr>
          <a:xfrm>
            <a:off x="2610213" y="2739350"/>
            <a:ext cx="775800" cy="43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267175" y="1274225"/>
            <a:ext cx="2178900" cy="4347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九岁去体校上学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7: </a:t>
            </a:r>
            <a:endParaRPr/>
          </a:p>
        </p:txBody>
      </p:sp>
      <p:sp>
        <p:nvSpPr>
          <p:cNvPr id="245" name="Google Shape;245;p15"/>
          <p:cNvSpPr txBox="1"/>
          <p:nvPr>
            <p:ph idx="1" type="body"/>
          </p:nvPr>
        </p:nvSpPr>
        <p:spPr>
          <a:xfrm>
            <a:off x="311700" y="944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Please read the 3</a:t>
            </a:r>
            <a:r>
              <a:rPr baseline="30000" lang="en"/>
              <a:t>rd</a:t>
            </a:r>
            <a:r>
              <a:rPr lang="en"/>
              <a:t> paragraph with your partner. </a:t>
            </a:r>
            <a:r>
              <a:rPr lang="en">
                <a:solidFill>
                  <a:schemeClr val="dk1"/>
                </a:solidFill>
              </a:rPr>
              <a:t>Quickly scan and review the previous paragraphs, and use the following graphic organizer to summarize Lin Dan’s experience.</a:t>
            </a:r>
            <a:endParaRPr/>
          </a:p>
        </p:txBody>
      </p:sp>
      <p:graphicFrame>
        <p:nvGraphicFramePr>
          <p:cNvPr id="246" name="Google Shape;246;p15"/>
          <p:cNvGraphicFramePr/>
          <p:nvPr/>
        </p:nvGraphicFramePr>
        <p:xfrm>
          <a:off x="2140450" y="201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{FFBB7875-13DF-4AC3-8FE5-B7BC3F241627}</a:tableStyleId>
              </a:tblPr>
              <a:tblGrid>
                <a:gridCol w="1769625"/>
                <a:gridCol w="3331075"/>
              </a:tblGrid>
              <a:tr h="64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什么时候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林丹做什么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</a:tr>
              <a:tr h="40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0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五岁的时候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0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九岁的时候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0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十二岁的时候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0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2002年的时候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40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2004年到2008年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p16"/>
          <p:cNvGraphicFramePr/>
          <p:nvPr/>
        </p:nvGraphicFramePr>
        <p:xfrm>
          <a:off x="1513063" y="34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{FFBB7875-13DF-4AC3-8FE5-B7BC3F241627}</a:tableStyleId>
              </a:tblPr>
              <a:tblGrid>
                <a:gridCol w="2122500"/>
                <a:gridCol w="3995350"/>
              </a:tblGrid>
              <a:tr h="95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20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什么时候</a:t>
                      </a:r>
                      <a:endParaRPr sz="20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</a:t>
                      </a:r>
                      <a:endParaRPr sz="20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林丹做什么</a:t>
                      </a:r>
                      <a:endParaRPr sz="20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EFEFEF"/>
                    </a:solidFill>
                  </a:tcPr>
                </a:tc>
              </a:tr>
              <a:tr h="58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小时候</a:t>
                      </a:r>
                      <a:endParaRPr sz="20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喜欢在外面玩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58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五岁的时候</a:t>
                      </a:r>
                      <a:endParaRPr sz="20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第一次打羽毛球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58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九岁的时候</a:t>
                      </a:r>
                      <a:endParaRPr sz="20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上体校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58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十二岁的时候</a:t>
                      </a:r>
                      <a:endParaRPr sz="20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成了全国比赛的冠军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58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2002年的时候</a:t>
                      </a:r>
                      <a:endParaRPr sz="20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第一次成为世界冠军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58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2004年到2008年</a:t>
                      </a:r>
                      <a:endParaRPr sz="20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羽毛球世界排名第一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5dc60ca8eb1ef35ee3d0eb9f3ff352d.gif" id="256" name="Google Shape;25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4466175"/>
            <a:ext cx="610450" cy="62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000" y="1458475"/>
            <a:ext cx="6445674" cy="30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7"/>
          <p:cNvSpPr txBox="1"/>
          <p:nvPr/>
        </p:nvSpPr>
        <p:spPr>
          <a:xfrm>
            <a:off x="1572000" y="45077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林丹喜欢在外面玩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392975" y="4507775"/>
            <a:ext cx="1179000" cy="492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小时候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1005575" y="4015175"/>
            <a:ext cx="204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五岁的时候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7"/>
          <p:cNvSpPr txBox="1"/>
          <p:nvPr/>
        </p:nvSpPr>
        <p:spPr>
          <a:xfrm>
            <a:off x="2967975" y="40151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林丹第一次打羽毛球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1514150" y="3236350"/>
            <a:ext cx="241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九岁的时候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3479100" y="3236350"/>
            <a:ext cx="254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林丹去上体校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1877175" y="24575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十二岁的时候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4380625" y="2457525"/>
            <a:ext cx="336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林丹成了全国比赛的冠军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2547600" y="17569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2002年的时候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5105775" y="1756900"/>
            <a:ext cx="330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林丹第一次成为世界冠军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4114800" y="965875"/>
            <a:ext cx="2084100" cy="492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2004年到2008年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5872125" y="9658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林丹世界排名第一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5">
            <a:alphaModFix/>
          </a:blip>
          <a:srcRect b="5005" l="0" r="0" t="0"/>
          <a:stretch/>
        </p:blipFill>
        <p:spPr>
          <a:xfrm>
            <a:off x="489550" y="3819800"/>
            <a:ext cx="610450" cy="6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5">
            <a:alphaModFix/>
          </a:blip>
          <a:srcRect b="5005" l="0" r="0" t="0"/>
          <a:stretch/>
        </p:blipFill>
        <p:spPr>
          <a:xfrm>
            <a:off x="3326700" y="944400"/>
            <a:ext cx="711900" cy="687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羽毛球图片卡通gif,羽毛球图片卡通图案- 伤感说说吧" id="272" name="Google Shape;27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150" y="1961937"/>
            <a:ext cx="1179000" cy="11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/>
          <p:nvPr/>
        </p:nvSpPr>
        <p:spPr>
          <a:xfrm>
            <a:off x="5065150" y="-20550"/>
            <a:ext cx="2542800" cy="9864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超级丹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7"/>
          <p:cNvPicPr preferRelativeResize="0"/>
          <p:nvPr/>
        </p:nvPicPr>
        <p:blipFill rotWithShape="1">
          <a:blip r:embed="rId7">
            <a:alphaModFix/>
          </a:blip>
          <a:srcRect b="17571" l="0" r="0" t="8061"/>
          <a:stretch/>
        </p:blipFill>
        <p:spPr>
          <a:xfrm>
            <a:off x="1363750" y="153765"/>
            <a:ext cx="1988100" cy="110888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 txBox="1"/>
          <p:nvPr/>
        </p:nvSpPr>
        <p:spPr>
          <a:xfrm>
            <a:off x="4380625" y="46250"/>
            <a:ext cx="11352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🏆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235500" y="213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           Learning Objectives</a:t>
            </a:r>
            <a:endParaRPr/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>
            <a:off x="311700" y="791700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 can use the title to activate background knowledge and practice predicting the main idea.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 can skim and scan to figure out the main idea of the text.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 can use the connectors “因为……”，“但是/可是……” to identify the main ideas and supporting details of a text.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 can use graphic organizers to identify the relationship between information in the text and make inferences.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 can answer literal and inferential questions as an active reader.</a:t>
            </a:r>
            <a:endParaRPr sz="2400"/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0"/>
            <a:ext cx="876850" cy="8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1:</a:t>
            </a:r>
            <a:endParaRPr/>
          </a:p>
        </p:txBody>
      </p:sp>
      <p:sp>
        <p:nvSpPr>
          <p:cNvPr id="70" name="Google Shape;70;p3"/>
          <p:cNvSpPr txBox="1"/>
          <p:nvPr>
            <p:ph idx="1" type="body"/>
          </p:nvPr>
        </p:nvSpPr>
        <p:spPr>
          <a:xfrm>
            <a:off x="311700" y="589800"/>
            <a:ext cx="85206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Read the title, activate background knowledge, and predict the content of the text.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Notice the basic elements of an article.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FF0000"/>
                </a:solidFill>
              </a:rPr>
              <a:t>                                              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3600">
                <a:solidFill>
                  <a:srgbClr val="FF0000"/>
                </a:solidFill>
              </a:rPr>
              <a:t>（</a:t>
            </a:r>
            <a:r>
              <a:rPr lang="en" sz="3600" u="sng">
                <a:solidFill>
                  <a:schemeClr val="accent1"/>
                </a:solidFill>
              </a:rPr>
              <a:t>打羽毛球</a:t>
            </a:r>
            <a:r>
              <a:rPr lang="en" sz="3600"/>
              <a:t>的</a:t>
            </a:r>
            <a:r>
              <a:rPr lang="en" sz="3600">
                <a:solidFill>
                  <a:srgbClr val="FF0000"/>
                </a:solidFill>
              </a:rPr>
              <a:t>）</a:t>
            </a:r>
            <a:r>
              <a:rPr lang="en" sz="3600"/>
              <a:t>林丹</a:t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What information can you learn from the title?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What will the passage talk about/focus on?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000"/>
          </a:p>
        </p:txBody>
      </p:sp>
      <p:grpSp>
        <p:nvGrpSpPr>
          <p:cNvPr id="71" name="Google Shape;71;p3"/>
          <p:cNvGrpSpPr/>
          <p:nvPr/>
        </p:nvGrpSpPr>
        <p:grpSpPr>
          <a:xfrm>
            <a:off x="2542850" y="1719834"/>
            <a:ext cx="1491050" cy="393225"/>
            <a:chOff x="2542850" y="1872234"/>
            <a:chExt cx="1491050" cy="393225"/>
          </a:xfrm>
        </p:grpSpPr>
        <p:sp>
          <p:nvSpPr>
            <p:cNvPr id="72" name="Google Shape;72;p3"/>
            <p:cNvSpPr/>
            <p:nvPr/>
          </p:nvSpPr>
          <p:spPr>
            <a:xfrm>
              <a:off x="2542850" y="1872234"/>
              <a:ext cx="1491050" cy="393225"/>
            </a:xfrm>
            <a:custGeom>
              <a:rect b="b" l="l" r="r" t="t"/>
              <a:pathLst>
                <a:path extrusionOk="0" h="15729" w="59642">
                  <a:moveTo>
                    <a:pt x="0" y="13880"/>
                  </a:moveTo>
                  <a:cubicBezTo>
                    <a:pt x="4855" y="11568"/>
                    <a:pt x="19341" y="87"/>
                    <a:pt x="29127" y="10"/>
                  </a:cubicBezTo>
                  <a:cubicBezTo>
                    <a:pt x="38913" y="-67"/>
                    <a:pt x="54864" y="11183"/>
                    <a:pt x="58717" y="13417"/>
                  </a:cubicBezTo>
                  <a:cubicBezTo>
                    <a:pt x="62570" y="15652"/>
                    <a:pt x="52321" y="14342"/>
                    <a:pt x="52244" y="13417"/>
                  </a:cubicBezTo>
                  <a:cubicBezTo>
                    <a:pt x="52167" y="12492"/>
                    <a:pt x="57022" y="7484"/>
                    <a:pt x="58255" y="7869"/>
                  </a:cubicBezTo>
                  <a:cubicBezTo>
                    <a:pt x="59488" y="8254"/>
                    <a:pt x="59411" y="14419"/>
                    <a:pt x="59642" y="15729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3" name="Google Shape;73;p3"/>
            <p:cNvCxnSpPr/>
            <p:nvPr/>
          </p:nvCxnSpPr>
          <p:spPr>
            <a:xfrm flipH="1" rot="10800000">
              <a:off x="3895200" y="2115125"/>
              <a:ext cx="115500" cy="104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4" name="Google Shape;74;p3"/>
          <p:cNvSpPr txBox="1"/>
          <p:nvPr/>
        </p:nvSpPr>
        <p:spPr>
          <a:xfrm>
            <a:off x="6061225" y="1375400"/>
            <a:ext cx="2900700" cy="22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b="0" i="0" lang="en" sz="23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做饭</a:t>
            </a:r>
            <a:r>
              <a:rPr b="0" i="0" lang="en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b="0" i="0" lang="en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b="0" i="0" lang="en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人</a:t>
            </a:r>
            <a:endParaRPr b="0" i="0" sz="2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b="0" i="0" lang="en" sz="23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爱吃冰淇淋</a:t>
            </a:r>
            <a:r>
              <a:rPr b="0" i="0" lang="en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b="0" i="0" lang="en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b="0" i="0" lang="en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人</a:t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b="0" i="0" lang="en" sz="23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穿红色衣服</a:t>
            </a:r>
            <a:r>
              <a:rPr b="0" i="0" lang="en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b="0" i="0" lang="en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b="0" i="0" lang="en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人</a:t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3562850" y="14695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Lín Dān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1155650" y="4164600"/>
            <a:ext cx="78144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 can use the title to activate background knowledge and practice predicting the content.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95" y="3830195"/>
            <a:ext cx="1313275" cy="13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2: </a:t>
            </a:r>
            <a:endParaRPr/>
          </a:p>
        </p:txBody>
      </p:sp>
      <p:sp>
        <p:nvSpPr>
          <p:cNvPr id="83" name="Google Shape;83;p4"/>
          <p:cNvSpPr txBox="1"/>
          <p:nvPr>
            <p:ph idx="1" type="body"/>
          </p:nvPr>
        </p:nvSpPr>
        <p:spPr>
          <a:xfrm>
            <a:off x="232750" y="542875"/>
            <a:ext cx="8911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Please skim the first half of the 1</a:t>
            </a:r>
            <a:r>
              <a:rPr baseline="30000" lang="en" sz="2000"/>
              <a:t>st</a:t>
            </a:r>
            <a:r>
              <a:rPr lang="en" sz="2000"/>
              <a:t> paragraph, what general idea can you get?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2000"/>
              <a:t>Notice those frequently appeared words.</a:t>
            </a:r>
            <a:endParaRPr sz="2000"/>
          </a:p>
        </p:txBody>
      </p:sp>
      <p:grpSp>
        <p:nvGrpSpPr>
          <p:cNvPr id="84" name="Google Shape;84;p4"/>
          <p:cNvGrpSpPr/>
          <p:nvPr/>
        </p:nvGrpSpPr>
        <p:grpSpPr>
          <a:xfrm>
            <a:off x="798423" y="1575725"/>
            <a:ext cx="7842154" cy="2319450"/>
            <a:chOff x="798423" y="2261525"/>
            <a:chExt cx="7842154" cy="2319450"/>
          </a:xfrm>
        </p:grpSpPr>
        <p:pic>
          <p:nvPicPr>
            <p:cNvPr id="85" name="Google Shape;8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8423" y="2261525"/>
              <a:ext cx="7842154" cy="2243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4"/>
            <p:cNvSpPr/>
            <p:nvPr/>
          </p:nvSpPr>
          <p:spPr>
            <a:xfrm>
              <a:off x="4149450" y="3945275"/>
              <a:ext cx="4103400" cy="635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4"/>
          <p:cNvSpPr/>
          <p:nvPr/>
        </p:nvSpPr>
        <p:spPr>
          <a:xfrm>
            <a:off x="7028675" y="1989900"/>
            <a:ext cx="698200" cy="155600"/>
          </a:xfrm>
          <a:custGeom>
            <a:rect b="b" l="l" r="r" t="t"/>
            <a:pathLst>
              <a:path extrusionOk="0" h="6224" w="27928">
                <a:moveTo>
                  <a:pt x="0" y="0"/>
                </a:moveTo>
                <a:cubicBezTo>
                  <a:pt x="2166" y="1857"/>
                  <a:pt x="3284" y="6744"/>
                  <a:pt x="6051" y="6051"/>
                </a:cubicBezTo>
                <a:cubicBezTo>
                  <a:pt x="8190" y="5516"/>
                  <a:pt x="8101" y="1466"/>
                  <a:pt x="10240" y="931"/>
                </a:cubicBezTo>
                <a:cubicBezTo>
                  <a:pt x="12168" y="449"/>
                  <a:pt x="12908" y="4655"/>
                  <a:pt x="14895" y="4655"/>
                </a:cubicBezTo>
                <a:cubicBezTo>
                  <a:pt x="16763" y="4655"/>
                  <a:pt x="17272" y="1385"/>
                  <a:pt x="19084" y="931"/>
                </a:cubicBezTo>
                <a:cubicBezTo>
                  <a:pt x="21255" y="388"/>
                  <a:pt x="22808" y="3413"/>
                  <a:pt x="24670" y="4655"/>
                </a:cubicBezTo>
                <a:cubicBezTo>
                  <a:pt x="25780" y="5396"/>
                  <a:pt x="26735" y="2925"/>
                  <a:pt x="27928" y="2327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3514325" y="3107050"/>
            <a:ext cx="698200" cy="155600"/>
          </a:xfrm>
          <a:custGeom>
            <a:rect b="b" l="l" r="r" t="t"/>
            <a:pathLst>
              <a:path extrusionOk="0" h="6224" w="27928">
                <a:moveTo>
                  <a:pt x="0" y="0"/>
                </a:moveTo>
                <a:cubicBezTo>
                  <a:pt x="2166" y="1857"/>
                  <a:pt x="3284" y="6744"/>
                  <a:pt x="6051" y="6051"/>
                </a:cubicBezTo>
                <a:cubicBezTo>
                  <a:pt x="8190" y="5516"/>
                  <a:pt x="8101" y="1466"/>
                  <a:pt x="10240" y="931"/>
                </a:cubicBezTo>
                <a:cubicBezTo>
                  <a:pt x="12168" y="449"/>
                  <a:pt x="12908" y="4655"/>
                  <a:pt x="14895" y="4655"/>
                </a:cubicBezTo>
                <a:cubicBezTo>
                  <a:pt x="16763" y="4655"/>
                  <a:pt x="17272" y="1385"/>
                  <a:pt x="19084" y="931"/>
                </a:cubicBezTo>
                <a:cubicBezTo>
                  <a:pt x="21255" y="388"/>
                  <a:pt x="22808" y="3413"/>
                  <a:pt x="24670" y="4655"/>
                </a:cubicBezTo>
                <a:cubicBezTo>
                  <a:pt x="25780" y="5396"/>
                  <a:pt x="26735" y="2925"/>
                  <a:pt x="27928" y="2327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1759425" y="2571750"/>
            <a:ext cx="698200" cy="155600"/>
          </a:xfrm>
          <a:custGeom>
            <a:rect b="b" l="l" r="r" t="t"/>
            <a:pathLst>
              <a:path extrusionOk="0" h="6224" w="27928">
                <a:moveTo>
                  <a:pt x="0" y="0"/>
                </a:moveTo>
                <a:cubicBezTo>
                  <a:pt x="2166" y="1857"/>
                  <a:pt x="3284" y="6744"/>
                  <a:pt x="6051" y="6051"/>
                </a:cubicBezTo>
                <a:cubicBezTo>
                  <a:pt x="8190" y="5516"/>
                  <a:pt x="8101" y="1466"/>
                  <a:pt x="10240" y="931"/>
                </a:cubicBezTo>
                <a:cubicBezTo>
                  <a:pt x="12168" y="449"/>
                  <a:pt x="12908" y="4655"/>
                  <a:pt x="14895" y="4655"/>
                </a:cubicBezTo>
                <a:cubicBezTo>
                  <a:pt x="16763" y="4655"/>
                  <a:pt x="17272" y="1385"/>
                  <a:pt x="19084" y="931"/>
                </a:cubicBezTo>
                <a:cubicBezTo>
                  <a:pt x="21255" y="388"/>
                  <a:pt x="22808" y="3413"/>
                  <a:pt x="24670" y="4655"/>
                </a:cubicBezTo>
                <a:cubicBezTo>
                  <a:pt x="25780" y="5396"/>
                  <a:pt x="26735" y="2925"/>
                  <a:pt x="27928" y="2327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867925" y="3077400"/>
            <a:ext cx="418925" cy="110425"/>
          </a:xfrm>
          <a:custGeom>
            <a:rect b="b" l="l" r="r" t="t"/>
            <a:pathLst>
              <a:path extrusionOk="0" h="4417" w="16757">
                <a:moveTo>
                  <a:pt x="0" y="0"/>
                </a:moveTo>
                <a:cubicBezTo>
                  <a:pt x="1472" y="1962"/>
                  <a:pt x="3773" y="5100"/>
                  <a:pt x="6051" y="4189"/>
                </a:cubicBezTo>
                <a:cubicBezTo>
                  <a:pt x="7786" y="3495"/>
                  <a:pt x="7907" y="0"/>
                  <a:pt x="9775" y="0"/>
                </a:cubicBezTo>
                <a:cubicBezTo>
                  <a:pt x="11750" y="0"/>
                  <a:pt x="12048" y="3710"/>
                  <a:pt x="13964" y="4189"/>
                </a:cubicBezTo>
                <a:cubicBezTo>
                  <a:pt x="15241" y="4508"/>
                  <a:pt x="16169" y="2574"/>
                  <a:pt x="16757" y="1396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3514325" y="3683625"/>
            <a:ext cx="418925" cy="110425"/>
          </a:xfrm>
          <a:custGeom>
            <a:rect b="b" l="l" r="r" t="t"/>
            <a:pathLst>
              <a:path extrusionOk="0" h="4417" w="16757">
                <a:moveTo>
                  <a:pt x="0" y="0"/>
                </a:moveTo>
                <a:cubicBezTo>
                  <a:pt x="1472" y="1962"/>
                  <a:pt x="3773" y="5100"/>
                  <a:pt x="6051" y="4189"/>
                </a:cubicBezTo>
                <a:cubicBezTo>
                  <a:pt x="7786" y="3495"/>
                  <a:pt x="7907" y="0"/>
                  <a:pt x="9775" y="0"/>
                </a:cubicBezTo>
                <a:cubicBezTo>
                  <a:pt x="11750" y="0"/>
                  <a:pt x="12048" y="3710"/>
                  <a:pt x="13964" y="4189"/>
                </a:cubicBezTo>
                <a:cubicBezTo>
                  <a:pt x="15241" y="4508"/>
                  <a:pt x="16169" y="2574"/>
                  <a:pt x="16757" y="1396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4650600" y="3129638"/>
            <a:ext cx="418925" cy="110425"/>
          </a:xfrm>
          <a:custGeom>
            <a:rect b="b" l="l" r="r" t="t"/>
            <a:pathLst>
              <a:path extrusionOk="0" h="4417" w="16757">
                <a:moveTo>
                  <a:pt x="0" y="0"/>
                </a:moveTo>
                <a:cubicBezTo>
                  <a:pt x="1472" y="1962"/>
                  <a:pt x="3773" y="5100"/>
                  <a:pt x="6051" y="4189"/>
                </a:cubicBezTo>
                <a:cubicBezTo>
                  <a:pt x="7786" y="3495"/>
                  <a:pt x="7907" y="0"/>
                  <a:pt x="9775" y="0"/>
                </a:cubicBezTo>
                <a:cubicBezTo>
                  <a:pt x="11750" y="0"/>
                  <a:pt x="12048" y="3710"/>
                  <a:pt x="13964" y="4189"/>
                </a:cubicBezTo>
                <a:cubicBezTo>
                  <a:pt x="15241" y="4508"/>
                  <a:pt x="16169" y="2574"/>
                  <a:pt x="16757" y="1396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6993775" y="2618300"/>
            <a:ext cx="1280050" cy="170925"/>
          </a:xfrm>
          <a:custGeom>
            <a:rect b="b" l="l" r="r" t="t"/>
            <a:pathLst>
              <a:path extrusionOk="0" h="6837" w="51202">
                <a:moveTo>
                  <a:pt x="0" y="465"/>
                </a:moveTo>
                <a:cubicBezTo>
                  <a:pt x="2023" y="2488"/>
                  <a:pt x="3740" y="6744"/>
                  <a:pt x="6516" y="6051"/>
                </a:cubicBezTo>
                <a:cubicBezTo>
                  <a:pt x="8541" y="5545"/>
                  <a:pt x="8680" y="889"/>
                  <a:pt x="10705" y="1396"/>
                </a:cubicBezTo>
                <a:cubicBezTo>
                  <a:pt x="12845" y="1932"/>
                  <a:pt x="13060" y="5294"/>
                  <a:pt x="14895" y="6517"/>
                </a:cubicBezTo>
                <a:cubicBezTo>
                  <a:pt x="16814" y="7796"/>
                  <a:pt x="17704" y="2780"/>
                  <a:pt x="19549" y="1396"/>
                </a:cubicBezTo>
                <a:cubicBezTo>
                  <a:pt x="21550" y="-105"/>
                  <a:pt x="23639" y="5727"/>
                  <a:pt x="26066" y="5120"/>
                </a:cubicBezTo>
                <a:cubicBezTo>
                  <a:pt x="27878" y="4666"/>
                  <a:pt x="28119" y="1767"/>
                  <a:pt x="29790" y="931"/>
                </a:cubicBezTo>
                <a:cubicBezTo>
                  <a:pt x="32066" y="-207"/>
                  <a:pt x="33372" y="4968"/>
                  <a:pt x="35841" y="5586"/>
                </a:cubicBezTo>
                <a:cubicBezTo>
                  <a:pt x="38310" y="6204"/>
                  <a:pt x="39347" y="931"/>
                  <a:pt x="41892" y="931"/>
                </a:cubicBezTo>
                <a:cubicBezTo>
                  <a:pt x="43760" y="931"/>
                  <a:pt x="44062" y="4083"/>
                  <a:pt x="45616" y="5120"/>
                </a:cubicBezTo>
                <a:cubicBezTo>
                  <a:pt x="47717" y="6521"/>
                  <a:pt x="51202" y="2526"/>
                  <a:pt x="51202" y="0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 txBox="1"/>
          <p:nvPr/>
        </p:nvSpPr>
        <p:spPr>
          <a:xfrm>
            <a:off x="1429950" y="4334200"/>
            <a:ext cx="784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 I can skim and scan to gain the main idea of the text.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195" y="3830195"/>
            <a:ext cx="1313275" cy="13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3: </a:t>
            </a:r>
            <a:endParaRPr/>
          </a:p>
        </p:txBody>
      </p:sp>
      <p:sp>
        <p:nvSpPr>
          <p:cNvPr id="101" name="Google Shape;101;p5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Please read the whole 1</a:t>
            </a:r>
            <a:r>
              <a:rPr baseline="30000" lang="en" sz="2000"/>
              <a:t>st</a:t>
            </a:r>
            <a:r>
              <a:rPr lang="en" sz="2000"/>
              <a:t> paragraph with your partner and answer the following questions.</a:t>
            </a:r>
            <a:endParaRPr sz="2000"/>
          </a:p>
          <a:p>
            <a:pPr indent="-35560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他家有几口人？他们是谁？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他们做什么工作？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他们喜欢做什么？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林丹第一次打羽毛球的时候多大？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林丹的</a:t>
            </a: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爸妈认为林丹</a:t>
            </a: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是个听话的小孩吗？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为什么？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4: </a:t>
            </a:r>
            <a:endParaRPr/>
          </a:p>
        </p:txBody>
      </p:sp>
      <p:sp>
        <p:nvSpPr>
          <p:cNvPr id="107" name="Google Shape;107;p6"/>
          <p:cNvSpPr txBox="1"/>
          <p:nvPr>
            <p:ph idx="1" type="body"/>
          </p:nvPr>
        </p:nvSpPr>
        <p:spPr>
          <a:xfrm>
            <a:off x="311700" y="890737"/>
            <a:ext cx="85206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你觉得林丹喜欢做的事和爸妈希望他做的事一样吗？为什么？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 read the second half of the </a:t>
            </a:r>
            <a:r>
              <a:rPr lang="en"/>
              <a:t>1</a:t>
            </a:r>
            <a:r>
              <a:rPr baseline="30000" lang="en"/>
              <a:t>st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paragraph.   How many keywords “希望”, “喜欢”, and “可是” did you notice? 谁希望？谁喜欢？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6"/>
          <p:cNvGrpSpPr/>
          <p:nvPr/>
        </p:nvGrpSpPr>
        <p:grpSpPr>
          <a:xfrm>
            <a:off x="1759025" y="2474575"/>
            <a:ext cx="7182177" cy="2419350"/>
            <a:chOff x="1759025" y="2474575"/>
            <a:chExt cx="7182177" cy="2419350"/>
          </a:xfrm>
        </p:grpSpPr>
        <p:pic>
          <p:nvPicPr>
            <p:cNvPr id="109" name="Google Shape;10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59025" y="2474575"/>
              <a:ext cx="7182177" cy="2419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6"/>
            <p:cNvSpPr/>
            <p:nvPr/>
          </p:nvSpPr>
          <p:spPr>
            <a:xfrm>
              <a:off x="1759025" y="2571750"/>
              <a:ext cx="3021600" cy="334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4: </a:t>
            </a:r>
            <a:endParaRPr/>
          </a:p>
        </p:txBody>
      </p:sp>
      <p:sp>
        <p:nvSpPr>
          <p:cNvPr id="116" name="Google Shape;116;p7"/>
          <p:cNvSpPr txBox="1"/>
          <p:nvPr>
            <p:ph idx="1" type="body"/>
          </p:nvPr>
        </p:nvSpPr>
        <p:spPr>
          <a:xfrm>
            <a:off x="311700" y="1152475"/>
            <a:ext cx="85206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★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你觉得林丹是个听话的小孩吗？为什么？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read the second half of the </a:t>
            </a:r>
            <a:r>
              <a:rPr lang="en"/>
              <a:t>1</a:t>
            </a:r>
            <a:r>
              <a:rPr baseline="30000" lang="en"/>
              <a:t>st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paragraph.   Write down the facts in the following chart.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7" name="Google Shape;117;p7"/>
          <p:cNvGraphicFramePr/>
          <p:nvPr/>
        </p:nvGraphicFramePr>
        <p:xfrm>
          <a:off x="2059550" y="267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{FFBB7875-13DF-4AC3-8FE5-B7BC3F241627}</a:tableStyleId>
              </a:tblPr>
              <a:tblGrid>
                <a:gridCol w="2971800"/>
                <a:gridCol w="29718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Parents‘ wishes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爸妈希望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Dan's choices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林丹喜欢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9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pSp>
        <p:nvGrpSpPr>
          <p:cNvPr id="118" name="Google Shape;118;p7"/>
          <p:cNvGrpSpPr/>
          <p:nvPr/>
        </p:nvGrpSpPr>
        <p:grpSpPr>
          <a:xfrm>
            <a:off x="3941888" y="2835600"/>
            <a:ext cx="2178900" cy="1976508"/>
            <a:chOff x="3513688" y="69350"/>
            <a:chExt cx="2178900" cy="1976508"/>
          </a:xfrm>
        </p:grpSpPr>
        <p:sp>
          <p:nvSpPr>
            <p:cNvPr id="119" name="Google Shape;119;p7"/>
            <p:cNvSpPr/>
            <p:nvPr/>
          </p:nvSpPr>
          <p:spPr>
            <a:xfrm>
              <a:off x="3513688" y="69350"/>
              <a:ext cx="2178900" cy="1976508"/>
            </a:xfrm>
            <a:prstGeom prst="irregularSeal1">
              <a:avLst/>
            </a:prstGeom>
            <a:solidFill>
              <a:schemeClr val="lt1"/>
            </a:solidFill>
            <a:ln cap="flat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可是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3597563" y="217875"/>
              <a:ext cx="2011176" cy="1699110"/>
            </a:xfrm>
            <a:prstGeom prst="irregularSeal1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type="title"/>
          </p:nvPr>
        </p:nvSpPr>
        <p:spPr>
          <a:xfrm>
            <a:off x="311700" y="130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5: </a:t>
            </a:r>
            <a:endParaRPr/>
          </a:p>
        </p:txBody>
      </p:sp>
      <p:sp>
        <p:nvSpPr>
          <p:cNvPr id="126" name="Google Shape;126;p8"/>
          <p:cNvSpPr txBox="1"/>
          <p:nvPr>
            <p:ph idx="1" type="body"/>
          </p:nvPr>
        </p:nvSpPr>
        <p:spPr>
          <a:xfrm>
            <a:off x="151275" y="687050"/>
            <a:ext cx="8992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000"/>
              <a:t>Please skim the first half of the 2</a:t>
            </a:r>
            <a:r>
              <a:rPr baseline="30000" lang="en" sz="2000"/>
              <a:t>nd</a:t>
            </a:r>
            <a:r>
              <a:rPr lang="en" sz="2000"/>
              <a:t> paragraph, which sentence do you think is most important? What is the main message that the author tries to convey?</a:t>
            </a:r>
            <a:endParaRPr sz="2000"/>
          </a:p>
        </p:txBody>
      </p:sp>
      <p:grpSp>
        <p:nvGrpSpPr>
          <p:cNvPr id="127" name="Google Shape;127;p8"/>
          <p:cNvGrpSpPr/>
          <p:nvPr/>
        </p:nvGrpSpPr>
        <p:grpSpPr>
          <a:xfrm>
            <a:off x="781788" y="1713861"/>
            <a:ext cx="8120424" cy="3123739"/>
            <a:chOff x="781788" y="1713861"/>
            <a:chExt cx="8120424" cy="3123739"/>
          </a:xfrm>
        </p:grpSpPr>
        <p:pic>
          <p:nvPicPr>
            <p:cNvPr id="128" name="Google Shape;12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1788" y="1713861"/>
              <a:ext cx="8120424" cy="3106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8"/>
            <p:cNvSpPr/>
            <p:nvPr/>
          </p:nvSpPr>
          <p:spPr>
            <a:xfrm>
              <a:off x="1321800" y="4201900"/>
              <a:ext cx="7580400" cy="635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8"/>
          <p:cNvSpPr/>
          <p:nvPr/>
        </p:nvSpPr>
        <p:spPr>
          <a:xfrm>
            <a:off x="6596875" y="1637650"/>
            <a:ext cx="1778400" cy="705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1360225" y="2271350"/>
            <a:ext cx="1326900" cy="705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2602025" y="2923225"/>
            <a:ext cx="1326900" cy="705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6969775" y="2962575"/>
            <a:ext cx="366300" cy="572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8243175" y="2962575"/>
            <a:ext cx="366300" cy="572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8178550" y="3628225"/>
            <a:ext cx="366300" cy="572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Task 5: </a:t>
            </a:r>
            <a:endParaRPr/>
          </a:p>
        </p:txBody>
      </p:sp>
      <p:pic>
        <p:nvPicPr>
          <p:cNvPr id="141" name="Google Shape;1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351" y="1654775"/>
            <a:ext cx="5935876" cy="33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 txBox="1"/>
          <p:nvPr>
            <p:ph idx="1" type="body"/>
          </p:nvPr>
        </p:nvSpPr>
        <p:spPr>
          <a:xfrm>
            <a:off x="311700" y="787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000"/>
              <a:t>What evidence can you find to support the main idea “训练很辛苦”? Jot down your findings in the graphic organizer below.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